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0058400" cy="7772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18" autoAdjust="0"/>
    <p:restoredTop sz="94660"/>
  </p:normalViewPr>
  <p:slideViewPr>
    <p:cSldViewPr>
      <p:cViewPr>
        <p:scale>
          <a:sx n="60" d="100"/>
          <a:sy n="60" d="100"/>
        </p:scale>
        <p:origin x="-1866" y="-10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BA5EC69-3273-47B3-9E68-4F3A9EF0C6F7}" type="datetimeFigureOut">
              <a:rPr lang="en-US" smtClean="0"/>
              <a:t>9/21/2015</a:t>
            </a:fld>
            <a:endParaRPr lang="en-US"/>
          </a:p>
        </p:txBody>
      </p:sp>
      <p:sp>
        <p:nvSpPr>
          <p:cNvPr id="4" name="Slide Image Placeholder 3"/>
          <p:cNvSpPr>
            <a:spLocks noGrp="1" noRot="1" noChangeAspect="1"/>
          </p:cNvSpPr>
          <p:nvPr>
            <p:ph type="sldImg" idx="2"/>
          </p:nvPr>
        </p:nvSpPr>
        <p:spPr>
          <a:xfrm>
            <a:off x="1233488" y="692150"/>
            <a:ext cx="44831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718F6FA-82FA-4F17-AB3E-6230DE9AADCA}" type="slidenum">
              <a:rPr lang="en-US" smtClean="0"/>
              <a:t>‹#›</a:t>
            </a:fld>
            <a:endParaRPr lang="en-US"/>
          </a:p>
        </p:txBody>
      </p:sp>
    </p:spTree>
    <p:extLst>
      <p:ext uri="{BB962C8B-B14F-4D97-AF65-F5344CB8AC3E}">
        <p14:creationId xmlns:p14="http://schemas.microsoft.com/office/powerpoint/2010/main" val="362556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9"/>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960CBF-94AB-410C-910C-3CE794FB818A}"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377360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0CBF-94AB-410C-910C-3CE794FB818A}"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30058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0CBF-94AB-410C-910C-3CE794FB818A}"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258140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0CBF-94AB-410C-910C-3CE794FB818A}"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117649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60CBF-94AB-410C-910C-3CE794FB818A}"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249278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1"/>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1"/>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960CBF-94AB-410C-910C-3CE794FB818A}"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3501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960CBF-94AB-410C-910C-3CE794FB818A}"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419856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960CBF-94AB-410C-910C-3CE794FB818A}"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364693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60CBF-94AB-410C-910C-3CE794FB818A}"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42304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6"/>
            <a:ext cx="3309144"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4" y="309457"/>
            <a:ext cx="56229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 y="1626447"/>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0CBF-94AB-410C-910C-3CE794FB818A}"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415235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9"/>
            <a:ext cx="603504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0CBF-94AB-410C-910C-3CE794FB818A}"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35D8D-DF86-44BD-AA0A-71003AF3764F}" type="slidenum">
              <a:rPr lang="en-US" smtClean="0"/>
              <a:t>‹#›</a:t>
            </a:fld>
            <a:endParaRPr lang="en-US"/>
          </a:p>
        </p:txBody>
      </p:sp>
    </p:spTree>
    <p:extLst>
      <p:ext uri="{BB962C8B-B14F-4D97-AF65-F5344CB8AC3E}">
        <p14:creationId xmlns:p14="http://schemas.microsoft.com/office/powerpoint/2010/main" val="117088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1"/>
            <a:ext cx="9052560" cy="5129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9"/>
          </a:xfrm>
          <a:prstGeom prst="rect">
            <a:avLst/>
          </a:prstGeom>
        </p:spPr>
        <p:txBody>
          <a:bodyPr vert="horz" lIns="91440" tIns="45720" rIns="91440" bIns="45720" rtlCol="0" anchor="ctr"/>
          <a:lstStyle>
            <a:lvl1pPr algn="l">
              <a:defRPr sz="1200">
                <a:solidFill>
                  <a:schemeClr val="tx1">
                    <a:tint val="75000"/>
                  </a:schemeClr>
                </a:solidFill>
              </a:defRPr>
            </a:lvl1pPr>
          </a:lstStyle>
          <a:p>
            <a:fld id="{86960CBF-94AB-410C-910C-3CE794FB818A}" type="datetimeFigureOut">
              <a:rPr lang="en-US" smtClean="0"/>
              <a:t>9/21/2015</a:t>
            </a:fld>
            <a:endParaRPr lang="en-US"/>
          </a:p>
        </p:txBody>
      </p:sp>
      <p:sp>
        <p:nvSpPr>
          <p:cNvPr id="5" name="Footer Placeholder 4"/>
          <p:cNvSpPr>
            <a:spLocks noGrp="1"/>
          </p:cNvSpPr>
          <p:nvPr>
            <p:ph type="ftr" sz="quarter" idx="3"/>
          </p:nvPr>
        </p:nvSpPr>
        <p:spPr>
          <a:xfrm>
            <a:off x="3436620" y="7203864"/>
            <a:ext cx="3185160" cy="4138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9"/>
          </a:xfrm>
          <a:prstGeom prst="rect">
            <a:avLst/>
          </a:prstGeom>
        </p:spPr>
        <p:txBody>
          <a:bodyPr vert="horz" lIns="91440" tIns="45720" rIns="91440" bIns="45720" rtlCol="0" anchor="ctr"/>
          <a:lstStyle>
            <a:lvl1pPr algn="r">
              <a:defRPr sz="1200">
                <a:solidFill>
                  <a:schemeClr val="tx1">
                    <a:tint val="75000"/>
                  </a:schemeClr>
                </a:solidFill>
              </a:defRPr>
            </a:lvl1pPr>
          </a:lstStyle>
          <a:p>
            <a:fld id="{B9E35D8D-DF86-44BD-AA0A-71003AF3764F}" type="slidenum">
              <a:rPr lang="en-US" smtClean="0"/>
              <a:t>‹#›</a:t>
            </a:fld>
            <a:endParaRPr lang="en-US"/>
          </a:p>
        </p:txBody>
      </p:sp>
    </p:spTree>
    <p:extLst>
      <p:ext uri="{BB962C8B-B14F-4D97-AF65-F5344CB8AC3E}">
        <p14:creationId xmlns:p14="http://schemas.microsoft.com/office/powerpoint/2010/main" val="3885903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arabiaalliance.org/explore/geocaching-adventures/" TargetMode="Externa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s.steps.dragoart.com/how-to-draw-a-stream-step-15_1_000000149129_5.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47" t="10674" b="7442"/>
          <a:stretch/>
        </p:blipFill>
        <p:spPr bwMode="auto">
          <a:xfrm>
            <a:off x="-119978" y="-61656"/>
            <a:ext cx="10177970" cy="783405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276600" y="-68379"/>
            <a:ext cx="13335001" cy="8548650"/>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0"/>
            <a:ext cx="4862666" cy="7705649"/>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http://api.ning.com/files/BRpsBWLTpPKwrtVKoZ9Bbk6isAOGaDr0GAYZ5XmtdVmoKuDqvSvafyDQ4aC1tg7x/SDTrailSketch3.jpg"/>
          <p:cNvPicPr>
            <a:picLocks noChangeAspect="1" noChangeArrowheads="1"/>
          </p:cNvPicPr>
          <p:nvPr/>
        </p:nvPicPr>
        <p:blipFill rotWithShape="1">
          <a:blip r:embed="rId3">
            <a:clrChange>
              <a:clrFrom>
                <a:srgbClr val="FEFAFB"/>
              </a:clrFrom>
              <a:clrTo>
                <a:srgbClr val="FEFAFB">
                  <a:alpha val="0"/>
                </a:srgbClr>
              </a:clrTo>
            </a:clrChange>
            <a:extLst>
              <a:ext uri="{28A0092B-C50C-407E-A947-70E740481C1C}">
                <a14:useLocalDpi xmlns:a14="http://schemas.microsoft.com/office/drawing/2010/main" val="0"/>
              </a:ext>
            </a:extLst>
          </a:blip>
          <a:srcRect l="77408" t="-30779" r="3921" b="51920"/>
          <a:stretch/>
        </p:blipFill>
        <p:spPr bwMode="auto">
          <a:xfrm>
            <a:off x="15326304" y="-4502605"/>
            <a:ext cx="2631773" cy="8128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api.ning.com/files/BRpsBWLTpPKwrtVKoZ9Bbk6isAOGaDr0GAYZ5XmtdVmoKuDqvSvafyDQ4aC1tg7x/SDTrailSketch3.jpg"/>
          <p:cNvPicPr>
            <a:picLocks noChangeAspect="1" noChangeArrowheads="1"/>
          </p:cNvPicPr>
          <p:nvPr/>
        </p:nvPicPr>
        <p:blipFill rotWithShape="1">
          <a:blip r:embed="rId3">
            <a:clrChange>
              <a:clrFrom>
                <a:srgbClr val="F9F9FB"/>
              </a:clrFrom>
              <a:clrTo>
                <a:srgbClr val="F9F9FB">
                  <a:alpha val="0"/>
                </a:srgbClr>
              </a:clrTo>
            </a:clrChange>
            <a:extLst>
              <a:ext uri="{28A0092B-C50C-407E-A947-70E740481C1C}">
                <a14:useLocalDpi xmlns:a14="http://schemas.microsoft.com/office/drawing/2010/main" val="0"/>
              </a:ext>
            </a:extLst>
          </a:blip>
          <a:srcRect l="2315" t="3482" r="5544" b="3353"/>
          <a:stretch/>
        </p:blipFill>
        <p:spPr bwMode="auto">
          <a:xfrm>
            <a:off x="11353800" y="1760421"/>
            <a:ext cx="8567530" cy="63350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api.ning.com/files/BRpsBWLTpPKwrtVKoZ9Bbk6isAOGaDr0GAYZ5XmtdVmoKuDqvSvafyDQ4aC1tg7x/SDTrailSketch3.jpg"/>
          <p:cNvPicPr>
            <a:picLocks noChangeAspect="1" noChangeArrowheads="1"/>
          </p:cNvPicPr>
          <p:nvPr/>
        </p:nvPicPr>
        <p:blipFill rotWithShape="1">
          <a:blip r:embed="rId3">
            <a:clrChange>
              <a:clrFrom>
                <a:srgbClr val="F9F9FB"/>
              </a:clrFrom>
              <a:clrTo>
                <a:srgbClr val="F9F9FB">
                  <a:alpha val="0"/>
                </a:srgbClr>
              </a:clrTo>
            </a:clrChange>
            <a:extLst>
              <a:ext uri="{28A0092B-C50C-407E-A947-70E740481C1C}">
                <a14:useLocalDpi xmlns:a14="http://schemas.microsoft.com/office/drawing/2010/main" val="0"/>
              </a:ext>
            </a:extLst>
          </a:blip>
          <a:srcRect l="2316" t="3482" r="75558" b="3353"/>
          <a:stretch/>
        </p:blipFill>
        <p:spPr bwMode="auto">
          <a:xfrm flipH="1">
            <a:off x="20726400" y="846004"/>
            <a:ext cx="1981200" cy="633506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flipH="1" flipV="1">
            <a:off x="5029200" y="-61656"/>
            <a:ext cx="20028" cy="8322465"/>
          </a:xfrm>
          <a:prstGeom prst="line">
            <a:avLst/>
          </a:prstGeom>
          <a:ln w="190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49227" y="5889767"/>
            <a:ext cx="5009173" cy="1815882"/>
          </a:xfrm>
          <a:prstGeom prst="rect">
            <a:avLst/>
          </a:prstGeom>
          <a:solidFill>
            <a:srgbClr val="FFFFFF"/>
          </a:solidFill>
          <a:effectLst>
            <a:softEdge rad="127000"/>
          </a:effectLst>
        </p:spPr>
        <p:txBody>
          <a:bodyPr wrap="square" rtlCol="0">
            <a:spAutoFit/>
          </a:bodyPr>
          <a:lstStyle/>
          <a:p>
            <a:pPr algn="ctr"/>
            <a:r>
              <a:rPr lang="en-US" sz="1600" b="1" dirty="0">
                <a:latin typeface="Gotham" panose="02000504050000020004"/>
              </a:rPr>
              <a:t>Welcome to the </a:t>
            </a:r>
            <a:endParaRPr lang="en-US" sz="1600" b="1" dirty="0" smtClean="0">
              <a:latin typeface="Gotham" panose="02000504050000020004"/>
            </a:endParaRPr>
          </a:p>
          <a:p>
            <a:pPr algn="ctr"/>
            <a:r>
              <a:rPr lang="en-US" sz="1600" b="1" dirty="0" smtClean="0">
                <a:latin typeface="Gotham" panose="02000504050000020004"/>
              </a:rPr>
              <a:t>Arabia </a:t>
            </a:r>
            <a:r>
              <a:rPr lang="en-US" sz="1600" b="1" dirty="0">
                <a:latin typeface="Gotham" panose="02000504050000020004"/>
              </a:rPr>
              <a:t>Mountain National Heritage Area. </a:t>
            </a:r>
            <a:endParaRPr lang="en-US" sz="1600" b="1" dirty="0" smtClean="0">
              <a:latin typeface="Gotham" panose="02000504050000020004"/>
            </a:endParaRPr>
          </a:p>
          <a:p>
            <a:pPr algn="ctr"/>
            <a:endParaRPr lang="en-US" sz="1600" b="1" dirty="0">
              <a:latin typeface="Gotham" panose="02000504050000020004"/>
            </a:endParaRPr>
          </a:p>
          <a:p>
            <a:pPr algn="ctr"/>
            <a:endParaRPr lang="en-US" sz="1600" b="1" dirty="0" smtClean="0">
              <a:latin typeface="Gotham" panose="02000504050000020004"/>
            </a:endParaRPr>
          </a:p>
          <a:p>
            <a:pPr algn="ctr"/>
            <a:endParaRPr lang="en-US" sz="1600" b="1" dirty="0" smtClean="0">
              <a:latin typeface="Gotham" panose="02000504050000020004"/>
            </a:endParaRPr>
          </a:p>
          <a:p>
            <a:pPr algn="ctr"/>
            <a:endParaRPr lang="en-US" sz="1600" b="1" dirty="0" smtClean="0">
              <a:latin typeface="Gotham" panose="02000504050000020004"/>
            </a:endParaRPr>
          </a:p>
          <a:p>
            <a:pPr algn="ctr"/>
            <a:endParaRPr lang="en-US" sz="1600" dirty="0" smtClean="0">
              <a:latin typeface="Gotham" panose="02000504050000020004"/>
            </a:endParaRPr>
          </a:p>
        </p:txBody>
      </p:sp>
      <p:sp>
        <p:nvSpPr>
          <p:cNvPr id="18" name="TextBox 17"/>
          <p:cNvSpPr txBox="1"/>
          <p:nvPr/>
        </p:nvSpPr>
        <p:spPr>
          <a:xfrm>
            <a:off x="337355" y="787598"/>
            <a:ext cx="4430690" cy="5232202"/>
          </a:xfrm>
          <a:prstGeom prst="rect">
            <a:avLst/>
          </a:prstGeom>
          <a:solidFill>
            <a:schemeClr val="bg1"/>
          </a:solidFill>
          <a:effectLst>
            <a:softEdge rad="317500"/>
          </a:effectLst>
        </p:spPr>
        <p:txBody>
          <a:bodyPr wrap="square" rtlCol="0">
            <a:spAutoFit/>
          </a:bodyPr>
          <a:lstStyle/>
          <a:p>
            <a:pPr algn="ctr"/>
            <a:r>
              <a:rPr lang="en-US" sz="1600" b="1" dirty="0" smtClean="0">
                <a:latin typeface="Gotham" panose="02000504050000020004"/>
              </a:rPr>
              <a:t>How to Earn Your Prize</a:t>
            </a:r>
            <a:br>
              <a:rPr lang="en-US" sz="1600" b="1" dirty="0" smtClean="0">
                <a:latin typeface="Gotham" panose="02000504050000020004"/>
              </a:rPr>
            </a:br>
            <a:endParaRPr lang="en-US" sz="1600" b="1" dirty="0" smtClean="0">
              <a:latin typeface="Gotham" panose="02000504050000020004"/>
            </a:endParaRPr>
          </a:p>
          <a:p>
            <a:r>
              <a:rPr lang="en-US" sz="1200" dirty="0" smtClean="0">
                <a:latin typeface="Gotham" panose="02000504050000020004"/>
              </a:rPr>
              <a:t>We’ve grouped together some of our oldest and newest geocaches for you to find. Before you start, </a:t>
            </a:r>
            <a:r>
              <a:rPr lang="en-US" sz="1200" dirty="0">
                <a:latin typeface="Gotham" panose="02000504050000020004"/>
              </a:rPr>
              <a:t>y</a:t>
            </a:r>
            <a:r>
              <a:rPr lang="en-US" sz="1200" dirty="0" smtClean="0">
                <a:latin typeface="Gotham" panose="02000504050000020004"/>
              </a:rPr>
              <a:t>ou’ll need to register your username at Geocashing.com and print out a copy of this passport.</a:t>
            </a:r>
            <a:br>
              <a:rPr lang="en-US" sz="1200" dirty="0" smtClean="0">
                <a:latin typeface="Gotham" panose="02000504050000020004"/>
              </a:rPr>
            </a:br>
            <a:r>
              <a:rPr lang="en-US" sz="1200" dirty="0" smtClean="0">
                <a:latin typeface="Gotham" panose="02000504050000020004"/>
              </a:rPr>
              <a:t/>
            </a:r>
            <a:br>
              <a:rPr lang="en-US" sz="1200" dirty="0" smtClean="0">
                <a:latin typeface="Gotham" panose="02000504050000020004"/>
              </a:rPr>
            </a:br>
            <a:r>
              <a:rPr lang="en-US" sz="1200" dirty="0" smtClean="0">
                <a:latin typeface="Gotham" panose="02000504050000020004"/>
              </a:rPr>
              <a:t>You only need to find 20 of the 22 geocaches listed here to earn your prize. Once you have 20 passwords go to the website below to fill out your prize form!</a:t>
            </a:r>
          </a:p>
          <a:p>
            <a:pPr lvl="0" algn="ctr"/>
            <a:endParaRPr lang="en-US" sz="1600" b="1" dirty="0" smtClean="0">
              <a:solidFill>
                <a:prstClr val="black"/>
              </a:solidFill>
              <a:latin typeface="Gotham" panose="02000504050000020004"/>
            </a:endParaRPr>
          </a:p>
          <a:p>
            <a:pPr lvl="0" algn="ctr"/>
            <a:endParaRPr lang="en-US" sz="1600" b="1" dirty="0">
              <a:solidFill>
                <a:prstClr val="black"/>
              </a:solidFill>
              <a:latin typeface="Gotham" panose="02000504050000020004"/>
            </a:endParaRPr>
          </a:p>
          <a:p>
            <a:pPr lvl="0" algn="ctr"/>
            <a:endParaRPr lang="en-US" sz="1600" b="1" dirty="0" smtClean="0">
              <a:solidFill>
                <a:prstClr val="black"/>
              </a:solidFill>
              <a:latin typeface="Gotham" panose="02000504050000020004"/>
            </a:endParaRPr>
          </a:p>
          <a:p>
            <a:pPr lvl="0" algn="ctr"/>
            <a:r>
              <a:rPr lang="en-US" sz="1600" b="1" dirty="0" smtClean="0">
                <a:solidFill>
                  <a:prstClr val="black"/>
                </a:solidFill>
                <a:latin typeface="Gotham" panose="02000504050000020004"/>
              </a:rPr>
              <a:t>Terms </a:t>
            </a:r>
            <a:r>
              <a:rPr lang="en-US" sz="1600" b="1" dirty="0">
                <a:solidFill>
                  <a:prstClr val="black"/>
                </a:solidFill>
                <a:latin typeface="Gotham" panose="02000504050000020004"/>
              </a:rPr>
              <a:t>and Conditions </a:t>
            </a:r>
            <a:br>
              <a:rPr lang="en-US" sz="1600" b="1" dirty="0">
                <a:solidFill>
                  <a:prstClr val="black"/>
                </a:solidFill>
                <a:latin typeface="Gotham" panose="02000504050000020004"/>
              </a:rPr>
            </a:br>
            <a:endParaRPr lang="en-US" sz="1600" b="1" dirty="0">
              <a:solidFill>
                <a:prstClr val="black"/>
              </a:solidFill>
              <a:latin typeface="Gotham" panose="02000504050000020004"/>
            </a:endParaRPr>
          </a:p>
          <a:p>
            <a:pPr lvl="0"/>
            <a:r>
              <a:rPr lang="en-US" sz="1200" dirty="0">
                <a:solidFill>
                  <a:prstClr val="black"/>
                </a:solidFill>
                <a:latin typeface="Gotham" panose="02000504050000020004"/>
              </a:rPr>
              <a:t>Prizes are awarded in the order that they are received, while supplies last. Allow 4-6 weeks for delivery of your prize</a:t>
            </a:r>
            <a:r>
              <a:rPr lang="en-US" sz="1200" dirty="0">
                <a:solidFill>
                  <a:prstClr val="black"/>
                </a:solidFill>
                <a:latin typeface="Gotham" panose="02000504050000020004" pitchFamily="2" charset="0"/>
              </a:rPr>
              <a:t>. </a:t>
            </a:r>
            <a:r>
              <a:rPr lang="en-US" sz="1200" dirty="0">
                <a:solidFill>
                  <a:prstClr val="black"/>
                </a:solidFill>
                <a:latin typeface="Gotham" panose="02000504050000020004"/>
              </a:rPr>
              <a:t>You must sign the physical cache logbook of each geocache you find, and log your find on Geocaching.com  to be eligible. Additional terms and conditions may apply. </a:t>
            </a:r>
            <a:endParaRPr lang="en-US" sz="1200" b="1" dirty="0" smtClean="0">
              <a:latin typeface="Gotham" panose="02000504050000020004"/>
            </a:endParaRPr>
          </a:p>
          <a:p>
            <a:endParaRPr lang="en-US" sz="1200" b="1" dirty="0">
              <a:latin typeface="Gotham" panose="02000504050000020004"/>
            </a:endParaRPr>
          </a:p>
          <a:p>
            <a:endParaRPr lang="en-US" sz="1200" b="1" dirty="0" smtClean="0">
              <a:latin typeface="Gotham" panose="02000504050000020004"/>
            </a:endParaRPr>
          </a:p>
          <a:p>
            <a:endParaRPr lang="en-US" dirty="0">
              <a:latin typeface="Gotham" panose="02000504050000020004" pitchFamily="2" charset="0"/>
            </a:endParaRPr>
          </a:p>
        </p:txBody>
      </p:sp>
      <p:sp>
        <p:nvSpPr>
          <p:cNvPr id="5" name="TextBox 4"/>
          <p:cNvSpPr txBox="1"/>
          <p:nvPr/>
        </p:nvSpPr>
        <p:spPr>
          <a:xfrm>
            <a:off x="184955" y="6914558"/>
            <a:ext cx="4753911" cy="553998"/>
          </a:xfrm>
          <a:prstGeom prst="rect">
            <a:avLst/>
          </a:prstGeom>
          <a:solidFill>
            <a:srgbClr val="FFFFFF"/>
          </a:solidFill>
          <a:effectLst>
            <a:softEdge rad="127000"/>
          </a:effectLst>
        </p:spPr>
        <p:txBody>
          <a:bodyPr wrap="square" rtlCol="0">
            <a:spAutoFit/>
          </a:bodyPr>
          <a:lstStyle/>
          <a:p>
            <a:r>
              <a:rPr lang="en-US" sz="1000" i="1" dirty="0">
                <a:latin typeface="Gotham" panose="02000504050000020004"/>
              </a:rPr>
              <a:t>This program was made possible in part by a grant from the National Park Foundation through the generous support of Coca-Cola, the Coca-Cola Foundation, Disney, and the </a:t>
            </a:r>
            <a:r>
              <a:rPr lang="en-US" sz="1000" i="1" dirty="0" err="1">
                <a:latin typeface="Gotham" panose="02000504050000020004"/>
              </a:rPr>
              <a:t>Scrooby</a:t>
            </a:r>
            <a:r>
              <a:rPr lang="en-US" sz="1000" i="1" dirty="0">
                <a:latin typeface="Gotham" panose="02000504050000020004"/>
              </a:rPr>
              <a:t> Foundation. </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1169" y="263855"/>
            <a:ext cx="2613861" cy="2651760"/>
          </a:xfrm>
          <a:prstGeom prst="rect">
            <a:avLst/>
          </a:prstGeom>
        </p:spPr>
      </p:pic>
      <p:sp>
        <p:nvSpPr>
          <p:cNvPr id="9" name="TextBox 8"/>
          <p:cNvSpPr txBox="1"/>
          <p:nvPr/>
        </p:nvSpPr>
        <p:spPr>
          <a:xfrm>
            <a:off x="5562600" y="3854505"/>
            <a:ext cx="4114800" cy="1077218"/>
          </a:xfrm>
          <a:prstGeom prst="rect">
            <a:avLst/>
          </a:prstGeom>
          <a:noFill/>
        </p:spPr>
        <p:txBody>
          <a:bodyPr wrap="square" rtlCol="0">
            <a:spAutoFit/>
          </a:bodyPr>
          <a:lstStyle/>
          <a:p>
            <a:pPr algn="ctr"/>
            <a:r>
              <a:rPr lang="en-US" sz="3200" dirty="0" smtClean="0">
                <a:latin typeface="Archive" pitchFamily="50" charset="0"/>
              </a:rPr>
              <a:t>Past and Present Passages</a:t>
            </a:r>
            <a:endParaRPr lang="en-US" sz="2800" dirty="0">
              <a:latin typeface="Archive" pitchFamily="50" charset="0"/>
            </a:endParaRPr>
          </a:p>
        </p:txBody>
      </p:sp>
      <p:sp>
        <p:nvSpPr>
          <p:cNvPr id="23" name="TextBox 22"/>
          <p:cNvSpPr txBox="1"/>
          <p:nvPr/>
        </p:nvSpPr>
        <p:spPr>
          <a:xfrm>
            <a:off x="5562600" y="4920133"/>
            <a:ext cx="4191000" cy="642467"/>
          </a:xfrm>
          <a:prstGeom prst="rect">
            <a:avLst/>
          </a:prstGeom>
          <a:noFill/>
        </p:spPr>
        <p:txBody>
          <a:bodyPr wrap="square" rtlCol="0">
            <a:spAutoFit/>
          </a:bodyPr>
          <a:lstStyle/>
          <a:p>
            <a:pPr algn="ctr"/>
            <a:r>
              <a:rPr lang="en-US" sz="6000" dirty="0" smtClean="0">
                <a:latin typeface="Archive" pitchFamily="50" charset="0"/>
              </a:rPr>
              <a:t>Passport</a:t>
            </a:r>
            <a:endParaRPr lang="en-US" sz="5400" dirty="0">
              <a:latin typeface="Archive" pitchFamily="50"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49" y="6477000"/>
            <a:ext cx="2419251" cy="437558"/>
          </a:xfrm>
          <a:prstGeom prst="rect">
            <a:avLst/>
          </a:prstGeom>
        </p:spPr>
      </p:pic>
      <p:cxnSp>
        <p:nvCxnSpPr>
          <p:cNvPr id="13" name="Straight Connector 12"/>
          <p:cNvCxnSpPr/>
          <p:nvPr/>
        </p:nvCxnSpPr>
        <p:spPr>
          <a:xfrm>
            <a:off x="5562600" y="3581400"/>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0963" y="2943218"/>
            <a:ext cx="1676400" cy="769441"/>
          </a:xfrm>
          <a:prstGeom prst="rect">
            <a:avLst/>
          </a:prstGeom>
          <a:noFill/>
        </p:spPr>
        <p:txBody>
          <a:bodyPr wrap="square" rtlCol="0">
            <a:spAutoFit/>
          </a:bodyPr>
          <a:lstStyle/>
          <a:p>
            <a:r>
              <a:rPr lang="en-US" sz="4400" dirty="0" smtClean="0">
                <a:latin typeface="Archive" pitchFamily="50" charset="0"/>
              </a:rPr>
              <a:t>‘S</a:t>
            </a:r>
            <a:endParaRPr lang="en-US" sz="4400" dirty="0">
              <a:latin typeface="Archive" pitchFamily="50" charset="0"/>
            </a:endParaRPr>
          </a:p>
        </p:txBody>
      </p:sp>
      <p:sp>
        <p:nvSpPr>
          <p:cNvPr id="16" name="TextBox 15"/>
          <p:cNvSpPr txBox="1"/>
          <p:nvPr/>
        </p:nvSpPr>
        <p:spPr>
          <a:xfrm>
            <a:off x="5607050" y="3350568"/>
            <a:ext cx="3810000" cy="230832"/>
          </a:xfrm>
          <a:prstGeom prst="rect">
            <a:avLst/>
          </a:prstGeom>
          <a:noFill/>
        </p:spPr>
        <p:txBody>
          <a:bodyPr wrap="square" rtlCol="0">
            <a:spAutoFit/>
          </a:bodyPr>
          <a:lstStyle/>
          <a:p>
            <a:pPr algn="ctr"/>
            <a:r>
              <a:rPr lang="en-US" sz="900" i="1" dirty="0" smtClean="0">
                <a:solidFill>
                  <a:schemeClr val="tx1">
                    <a:lumMod val="50000"/>
                    <a:lumOff val="50000"/>
                  </a:schemeClr>
                </a:solidFill>
              </a:rPr>
              <a:t>Print Your Geocaching Username  Here</a:t>
            </a:r>
            <a:endParaRPr lang="en-US" sz="900" i="1" dirty="0">
              <a:solidFill>
                <a:schemeClr val="tx1">
                  <a:lumMod val="50000"/>
                  <a:lumOff val="50000"/>
                </a:schemeClr>
              </a:solidFill>
            </a:endParaRPr>
          </a:p>
        </p:txBody>
      </p:sp>
      <p:pic>
        <p:nvPicPr>
          <p:cNvPr id="24" name="Picture 2" descr="http://api.ning.com/files/BRpsBWLTpPKwrtVKoZ9Bbk6isAOGaDr0GAYZ5XmtdVmoKuDqvSvafyDQ4aC1tg7x/SDTrailSketch3.jpg"/>
          <p:cNvPicPr>
            <a:picLocks noChangeAspect="1" noChangeArrowheads="1"/>
          </p:cNvPicPr>
          <p:nvPr/>
        </p:nvPicPr>
        <p:blipFill rotWithShape="1">
          <a:blip r:embed="rId3">
            <a:clrChange>
              <a:clrFrom>
                <a:srgbClr val="FEFAFB"/>
              </a:clrFrom>
              <a:clrTo>
                <a:srgbClr val="FEFAFB">
                  <a:alpha val="0"/>
                </a:srgbClr>
              </a:clrTo>
            </a:clrChange>
            <a:extLst>
              <a:ext uri="{28A0092B-C50C-407E-A947-70E740481C1C}">
                <a14:useLocalDpi xmlns:a14="http://schemas.microsoft.com/office/drawing/2010/main" val="0"/>
              </a:ext>
            </a:extLst>
          </a:blip>
          <a:srcRect l="22595" t="24962" r="61960" b="33633"/>
          <a:stretch/>
        </p:blipFill>
        <p:spPr bwMode="auto">
          <a:xfrm>
            <a:off x="13065745" y="1165026"/>
            <a:ext cx="2069155" cy="3762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839" y="2999601"/>
            <a:ext cx="4854027" cy="276999"/>
          </a:xfrm>
          <a:prstGeom prst="rect">
            <a:avLst/>
          </a:prstGeom>
          <a:noFill/>
        </p:spPr>
        <p:txBody>
          <a:bodyPr wrap="square" rtlCol="0">
            <a:spAutoFit/>
          </a:bodyPr>
          <a:lstStyle/>
          <a:p>
            <a:pPr algn="ctr"/>
            <a:r>
              <a:rPr lang="en-US" sz="1200" u="sng" dirty="0" smtClean="0">
                <a:solidFill>
                  <a:prstClr val="black"/>
                </a:solidFill>
                <a:latin typeface="Gotham" panose="02000504050000020004"/>
                <a:hlinkClick r:id="rId6"/>
              </a:rPr>
              <a:t>http</a:t>
            </a:r>
            <a:r>
              <a:rPr lang="en-US" sz="1200" u="sng" dirty="0">
                <a:solidFill>
                  <a:prstClr val="black"/>
                </a:solidFill>
                <a:latin typeface="Gotham" panose="02000504050000020004"/>
                <a:hlinkClick r:id="rId6"/>
              </a:rPr>
              <a:t>://arabiaalliance.org/explore/geocaching-adventures</a:t>
            </a:r>
            <a:r>
              <a:rPr lang="en-US" sz="1200" u="sng" dirty="0" smtClean="0">
                <a:solidFill>
                  <a:prstClr val="black"/>
                </a:solidFill>
                <a:latin typeface="Gotham" panose="02000504050000020004"/>
                <a:hlinkClick r:id="rId6"/>
              </a:rPr>
              <a:t>/</a:t>
            </a:r>
            <a:r>
              <a:rPr lang="en-US" sz="1200" u="sng" dirty="0" smtClean="0">
                <a:solidFill>
                  <a:prstClr val="black"/>
                </a:solidFill>
                <a:latin typeface="Gotham" panose="02000504050000020004"/>
              </a:rPr>
              <a:t> </a:t>
            </a:r>
            <a:endParaRPr lang="en-US" sz="1200" u="sng" dirty="0"/>
          </a:p>
        </p:txBody>
      </p:sp>
      <p:sp>
        <p:nvSpPr>
          <p:cNvPr id="4" name="Rectangle 3"/>
          <p:cNvSpPr/>
          <p:nvPr/>
        </p:nvSpPr>
        <p:spPr>
          <a:xfrm>
            <a:off x="5105401" y="6477000"/>
            <a:ext cx="4953000" cy="1077218"/>
          </a:xfrm>
          <a:prstGeom prst="rect">
            <a:avLst/>
          </a:prstGeom>
        </p:spPr>
        <p:txBody>
          <a:bodyPr wrap="square">
            <a:spAutoFit/>
          </a:bodyPr>
          <a:lstStyle/>
          <a:p>
            <a:pPr lvl="0" algn="ctr"/>
            <a:r>
              <a:rPr lang="en-US" sz="1600" dirty="0" smtClean="0">
                <a:solidFill>
                  <a:prstClr val="black"/>
                </a:solidFill>
                <a:latin typeface="Gotham" panose="02000504050000020004"/>
              </a:rPr>
              <a:t>We have lots of geocaches for you to find, </a:t>
            </a:r>
            <a:r>
              <a:rPr lang="en-US" sz="1600" dirty="0">
                <a:solidFill>
                  <a:prstClr val="black"/>
                </a:solidFill>
                <a:latin typeface="Gotham" panose="02000504050000020004"/>
              </a:rPr>
              <a:t>so get out your trusty GPS and enjoy exploring our miles of meandering nature trails, historic landmarks, and  breathtaking scenery!</a:t>
            </a:r>
            <a:endParaRPr lang="en-US" sz="2000" dirty="0">
              <a:solidFill>
                <a:prstClr val="black"/>
              </a:solidFill>
              <a:latin typeface="Gotham" panose="02000504050000020004"/>
            </a:endParaRPr>
          </a:p>
        </p:txBody>
      </p:sp>
    </p:spTree>
    <p:extLst>
      <p:ext uri="{BB962C8B-B14F-4D97-AF65-F5344CB8AC3E}">
        <p14:creationId xmlns:p14="http://schemas.microsoft.com/office/powerpoint/2010/main" val="346225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7174" y="914400"/>
            <a:ext cx="9725026" cy="6740307"/>
          </a:xfrm>
          <a:prstGeom prst="rect">
            <a:avLst/>
          </a:prstGeom>
          <a:noFill/>
          <a:effectLst>
            <a:softEdge rad="127000"/>
          </a:effectLst>
        </p:spPr>
        <p:txBody>
          <a:bodyPr wrap="square" rtlCol="0">
            <a:spAutoFit/>
          </a:bodyPr>
          <a:lstStyle/>
          <a:p>
            <a:pPr marL="228600" indent="-228600">
              <a:lnSpc>
                <a:spcPct val="150000"/>
              </a:lnSpc>
              <a:buAutoNum type="arabicPeriod"/>
            </a:pPr>
            <a:r>
              <a:rPr lang="en-US" sz="1200" dirty="0" smtClean="0">
                <a:latin typeface="Gotham" panose="02000504050000020004" pitchFamily="2" charset="0"/>
              </a:rPr>
              <a:t>Geocache Code_________________________ Date_____________ Password________________________________</a:t>
            </a: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smtClean="0">
                <a:latin typeface="Gotham" panose="02000504050000020004" pitchFamily="2" charset="0"/>
              </a:rPr>
              <a:t>Geocache </a:t>
            </a:r>
            <a:r>
              <a:rPr lang="en-US" sz="1200" dirty="0">
                <a:latin typeface="Gotham" panose="02000504050000020004" pitchFamily="2" charset="0"/>
              </a:rPr>
              <a:t>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a:t>
            </a:r>
            <a:r>
              <a:rPr lang="en-US" sz="1200" dirty="0" smtClean="0">
                <a:latin typeface="Gotham" panose="02000504050000020004" pitchFamily="2" charset="0"/>
              </a:rPr>
              <a:t>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smtClean="0">
                <a:latin typeface="Gotham" panose="02000504050000020004" pitchFamily="2" charset="0"/>
              </a:rPr>
              <a:t>Geocache </a:t>
            </a:r>
            <a:r>
              <a:rPr lang="en-US" sz="1200" dirty="0">
                <a:latin typeface="Gotham" panose="02000504050000020004" pitchFamily="2" charset="0"/>
              </a:rPr>
              <a:t>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lnSpc>
                <a:spcPct val="150000"/>
              </a:lnSpc>
              <a:buFontTx/>
              <a:buAutoNum type="arabicPeriod"/>
            </a:pPr>
            <a:r>
              <a:rPr lang="en-US" sz="1200" dirty="0">
                <a:latin typeface="Gotham" panose="02000504050000020004" pitchFamily="2" charset="0"/>
              </a:rPr>
              <a:t>Geocache Code_________________________ Date_____________ Password________________________________</a:t>
            </a:r>
            <a:endParaRPr lang="en-US" sz="1600" dirty="0">
              <a:latin typeface="Gotham" panose="02000504050000020004" pitchFamily="2" charset="0"/>
            </a:endParaRPr>
          </a:p>
          <a:p>
            <a:pPr marL="228600" indent="-228600">
              <a:buFontTx/>
              <a:buAutoNum type="arabicPeriod"/>
            </a:pPr>
            <a:endParaRPr lang="en-US" sz="1200" dirty="0">
              <a:latin typeface="Gotham" panose="02000504050000020004" pitchFamily="2" charset="0"/>
            </a:endParaRPr>
          </a:p>
          <a:p>
            <a:pPr marL="228600" indent="-228600">
              <a:buAutoNum type="arabicPeriod"/>
            </a:pPr>
            <a:endParaRPr lang="en-US" sz="1200" dirty="0">
              <a:latin typeface="Gotham" panose="02000504050000020004" pitchFamily="2" charset="0"/>
            </a:endParaRPr>
          </a:p>
          <a:p>
            <a:pPr marL="228600" indent="-228600">
              <a:buAutoNum type="arabicPeriod"/>
            </a:pPr>
            <a:endParaRPr lang="en-US" sz="1200" dirty="0" smtClean="0">
              <a:latin typeface="Gotham" panose="02000504050000020004" pitchFamily="2" charset="0"/>
            </a:endParaRPr>
          </a:p>
        </p:txBody>
      </p:sp>
      <p:sp>
        <p:nvSpPr>
          <p:cNvPr id="44" name="Rectangle 43"/>
          <p:cNvSpPr/>
          <p:nvPr/>
        </p:nvSpPr>
        <p:spPr>
          <a:xfrm>
            <a:off x="-17232" y="228600"/>
            <a:ext cx="10075631" cy="369332"/>
          </a:xfrm>
          <a:prstGeom prst="rect">
            <a:avLst/>
          </a:prstGeom>
        </p:spPr>
        <p:txBody>
          <a:bodyPr wrap="square">
            <a:spAutoFit/>
          </a:bodyPr>
          <a:lstStyle/>
          <a:p>
            <a:pPr algn="ctr"/>
            <a:r>
              <a:rPr lang="en-US" b="1" u="sng" dirty="0" smtClean="0">
                <a:latin typeface="Arial Narrow" panose="020B0606020202030204" pitchFamily="34" charset="0"/>
              </a:rPr>
              <a:t>Past and Present Passageways </a:t>
            </a:r>
            <a:endParaRPr lang="en-US" sz="2000" b="1" dirty="0">
              <a:latin typeface="Arial Narrow" panose="020B0606020202030204" pitchFamily="34" charset="0"/>
            </a:endParaRPr>
          </a:p>
        </p:txBody>
      </p:sp>
    </p:spTree>
    <p:extLst>
      <p:ext uri="{BB962C8B-B14F-4D97-AF65-F5344CB8AC3E}">
        <p14:creationId xmlns:p14="http://schemas.microsoft.com/office/powerpoint/2010/main" val="1072802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254</Words>
  <Application>Microsoft Office PowerPoint</Application>
  <PresentationFormat>Custom</PresentationFormat>
  <Paragraphs>44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 Arabia</dc:creator>
  <cp:lastModifiedBy>Kimberly - Arabia</cp:lastModifiedBy>
  <cp:revision>87</cp:revision>
  <cp:lastPrinted>2014-11-05T18:29:25Z</cp:lastPrinted>
  <dcterms:created xsi:type="dcterms:W3CDTF">2014-05-14T02:15:21Z</dcterms:created>
  <dcterms:modified xsi:type="dcterms:W3CDTF">2015-09-21T21:15:05Z</dcterms:modified>
</cp:coreProperties>
</file>